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6" r:id="rId16"/>
    <p:sldId id="297" r:id="rId17"/>
    <p:sldId id="298" r:id="rId18"/>
    <p:sldId id="299" r:id="rId19"/>
    <p:sldId id="300" r:id="rId20"/>
    <p:sldId id="301" r:id="rId21"/>
    <p:sldId id="304" r:id="rId22"/>
    <p:sldId id="302" r:id="rId23"/>
    <p:sldId id="303" r:id="rId24"/>
    <p:sldId id="305" r:id="rId25"/>
    <p:sldId id="295" r:id="rId26"/>
    <p:sldId id="28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崔博文" initials="崔博文" lastIdx="0" clrIdx="0">
    <p:extLst>
      <p:ext uri="{19B8F6BF-5375-455C-9EA6-DF929625EA0E}">
        <p15:presenceInfo xmlns:p15="http://schemas.microsoft.com/office/powerpoint/2012/main" userId="4a69c58bda997e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58" autoAdjust="0"/>
  </p:normalViewPr>
  <p:slideViewPr>
    <p:cSldViewPr snapToGrid="0">
      <p:cViewPr varScale="1">
        <p:scale>
          <a:sx n="95" d="100"/>
          <a:sy n="95" d="100"/>
        </p:scale>
        <p:origin x="82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9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EC2A7-2202-44A4-83FA-50D8B7C78009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70C38-6B5A-4220-9753-7E3860F797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958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CF2FC1-6476-4B44-BAF3-EA902F35CF4B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881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67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12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018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696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9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3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773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简明翻译：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IntelliJ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IDEA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主要用于支持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Groovy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等语言的开发工具，同时具备支持目前主流的技术和框架，擅长于企业应用、移动应用和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应用的开发。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238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12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98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11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038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9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36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70C38-6B5A-4220-9753-7E3860F7970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38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29E9-FACC-464F-99C2-AAF81D086D66}" type="datetimeFigureOut">
              <a:rPr lang="zh-CN" altLang="en-US" smtClean="0"/>
              <a:t>2017/8/6 Sunday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B7820-4938-41C8-94AA-B067A0C476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F0189-FD86-4BEB-9F6D-211BCBF8378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2017/8/6 Sunday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9534F-6B03-497A-98B2-9F2CAEF5D56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1.jpeg"/><Relationship Id="rId7" Type="http://schemas.openxmlformats.org/officeDocument/2006/relationships/image" Target="../media/image3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Relationship Id="rId9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>
            <a:fillRect/>
          </a:stretch>
        </p:blipFill>
        <p:spPr>
          <a:xfrm>
            <a:off x="4395140" y="640087"/>
            <a:ext cx="3187529" cy="3166280"/>
          </a:xfrm>
          <a:prstGeom prst="rect">
            <a:avLst/>
          </a:prstGeom>
        </p:spPr>
      </p:pic>
      <p:sp>
        <p:nvSpPr>
          <p:cNvPr id="7" name="矩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996100" y="1923807"/>
            <a:ext cx="19856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spc="-150" dirty="0" smtClean="0">
                <a:solidFill>
                  <a:srgbClr val="C9911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JAVA</a:t>
            </a:r>
            <a:endParaRPr lang="zh-CN" altLang="en-US" sz="6000" dirty="0">
              <a:solidFill>
                <a:srgbClr val="C99115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文本框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558860" y="4136893"/>
            <a:ext cx="69105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4800" spc="-150" dirty="0" err="1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Microsoft YaHei UI" panose="020B0503020204020204" pitchFamily="34" charset="-122"/>
                <a:cs typeface="Open Sans" panose="020B0606030504020204" pitchFamily="34" charset="0"/>
              </a:rPr>
              <a:t>IntelliJ</a:t>
            </a:r>
            <a:r>
              <a:rPr lang="en-US" altLang="zh-CN" sz="48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Microsoft YaHei UI" panose="020B0503020204020204" pitchFamily="34" charset="-122"/>
                <a:cs typeface="Open Sans" panose="020B0606030504020204" pitchFamily="34" charset="0"/>
              </a:rPr>
              <a:t> IDEA  Sharing</a:t>
            </a:r>
            <a:endParaRPr lang="zh-CN" altLang="en-US" sz="48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Open Sans" panose="020B0606030504020204" pitchFamily="34" charset="0"/>
              <a:ea typeface="Microsoft YaHei UI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0" name="TextBox 6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957847" y="5298416"/>
            <a:ext cx="6112523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solidFill>
                  <a:prstClr val="white">
                    <a:lumMod val="8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dream what you want to dream; go where you want to go; be what you want to be, because you have only one life and one chance to.</a:t>
            </a:r>
          </a:p>
        </p:txBody>
      </p:sp>
      <p:sp>
        <p:nvSpPr>
          <p:cNvPr id="12" name="椭圆 1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988905" y="4967890"/>
            <a:ext cx="163773" cy="163773"/>
          </a:xfrm>
          <a:prstGeom prst="ellipse">
            <a:avLst/>
          </a:prstGeom>
          <a:solidFill>
            <a:srgbClr val="C991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252765" y="5049672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任意多边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H="1">
            <a:off x="2722253" y="5049672"/>
            <a:ext cx="3125338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任意多边形 1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>
            <a:off x="444722" y="1229345"/>
            <a:ext cx="1844087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9890985" y="2506669"/>
            <a:ext cx="1844087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1129879" y="3538790"/>
            <a:ext cx="738134" cy="464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任意多边形 2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8511647" y="1394150"/>
            <a:ext cx="738134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任意多边形 2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2736345" y="2517530"/>
            <a:ext cx="1096722" cy="464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任意多边形 2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7641558" y="3748582"/>
            <a:ext cx="738134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5" name="taking the reins.mp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9591" y="7108486"/>
            <a:ext cx="487363" cy="487363"/>
          </a:xfrm>
          <a:prstGeom prst="rect">
            <a:avLst/>
          </a:prstGeom>
        </p:spPr>
      </p:pic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0.23932 3.33333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3.33333E-6 L 0.16002 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-2.96296E-6 L 0.28372 -2.96296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0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7.40741E-7 L -0.22982 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-1.48148E-6 L -0.1168 -1.48148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1.48148E-6 L -0.12812 1.48148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6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23078 L 4.16667E-6 -4.07407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13796 L 8.33333E-7 2.59259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9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1302 0.00047 L -2.29167E-6 -2.59259E-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-23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138 -2.59259E-6 L 4.375E-6 -2.59259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" grpId="0"/>
      <p:bldP spid="9" grpId="0"/>
      <p:bldP spid="9" grpId="1"/>
      <p:bldP spid="10" grpId="0"/>
      <p:bldP spid="12" grpId="0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安装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087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3.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开始安装：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可以自定义的项目非常多，你在根据个人喜好设置后，可以导出配置文件，以在其他机器上快速导入配置。在此选否。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8376" y="1597523"/>
            <a:ext cx="4742857" cy="1619048"/>
          </a:xfrm>
          <a:prstGeom prst="rect">
            <a:avLst/>
          </a:prstGeom>
        </p:spPr>
      </p:pic>
      <p:sp>
        <p:nvSpPr>
          <p:cNvPr id="9" name="矩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262741" y="3404967"/>
            <a:ext cx="90870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3.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输入序列号：输入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http://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idea.iteblog.com/key.php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即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可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~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050" name="Picture 2" descr="http://img.blog.csdn.net/20170209165010618?watermark/2/text/aHR0cDovL2Jsb2cuY3Nkbi5uZXQvemhhbmd3ZW53dTI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67" y="3525527"/>
            <a:ext cx="2987066" cy="298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66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安装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087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5.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选择插件：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针对不同开发者可以做出个性化的插件初始化安装，把不需要的插件取消勾选即可，以免浪费启动软件的时间。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5424685"/>
            <a:ext cx="908705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6.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选装特色插件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还包含了一些特色的插件，如果需要的话可以点击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install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安装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959" y="2096286"/>
            <a:ext cx="3126991" cy="26173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040" y="2096286"/>
            <a:ext cx="3205423" cy="26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9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>
            <a:fillRect/>
          </a:stretch>
        </p:blipFill>
        <p:spPr>
          <a:xfrm>
            <a:off x="1406024" y="2008855"/>
            <a:ext cx="2778700" cy="2760176"/>
          </a:xfrm>
          <a:prstGeom prst="rect">
            <a:avLst/>
          </a:prstGeom>
        </p:spPr>
      </p:pic>
      <p:sp>
        <p:nvSpPr>
          <p:cNvPr id="7" name="矩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124424" y="2804202"/>
            <a:ext cx="12234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-150" dirty="0" smtClean="0">
                <a:solidFill>
                  <a:srgbClr val="C99115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panose="020B0604030504040204" pitchFamily="34" charset="-128"/>
              </a:rPr>
              <a:t>03</a:t>
            </a:r>
            <a:endParaRPr lang="zh-CN" altLang="en-US" sz="6600" dirty="0">
              <a:solidFill>
                <a:srgbClr val="C99115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矩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570690" y="2727258"/>
            <a:ext cx="612960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zh-CN" altLang="en-US" sz="44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自命不凡</a:t>
            </a:r>
            <a:endParaRPr lang="zh-CN" altLang="en-US" sz="44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604294" y="3496699"/>
            <a:ext cx="6623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This chapter introduces some characteristic function of the IDEA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3199947" y="1660488"/>
            <a:ext cx="1969554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2312378" y="5575224"/>
            <a:ext cx="1085482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2189449" y="1210245"/>
            <a:ext cx="708505" cy="9336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456189" y="3937942"/>
            <a:ext cx="1375336" cy="569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4638687" y="4892932"/>
            <a:ext cx="594218" cy="11647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03514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3.7037E-6 L -1.875E-6 -0.0173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6 0.00023 L 3.125E-6 -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092 0.100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6 L -0.00013 -0.1349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026 -0.077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88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7.40741E-7 L 0.00065 -0.1078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3.7037E-7 L 8.33333E-7 0.1557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25E-6 -7.40741E-7 L 1.25E-6 -0.0173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5" grpId="1"/>
      <p:bldP spid="2" grpId="0"/>
      <p:bldP spid="2" grpId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功能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1.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快捷键：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有多种内置快捷键方案，当然为了让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开发者更快的适应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肯定少不了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的快捷键方案。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516" y="1870507"/>
            <a:ext cx="6147108" cy="4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功能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.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有多种非常常用而且好用的快捷键：按两下 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Shift 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，这个功能会搜索</a:t>
            </a:r>
            <a:r>
              <a:rPr lang="en-US" altLang="zh-CN" sz="1400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everthing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146" y="1727682"/>
            <a:ext cx="6235847" cy="48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功能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3.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：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有多种非常常用而且好用的快捷键：全文查找功能，虽然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也有这个功能，但是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的全文搜索效率特别快，瞬间找到。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314" y="1933331"/>
            <a:ext cx="5926286" cy="45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功能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4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无论从界面的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UI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或者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UE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，都是完胜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，科技感十足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933331"/>
            <a:ext cx="955933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5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、最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重要的它不会写写代码就卡死，就算卡死，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也是自动保存修改文件。没写一个字符就已经真实的写到文件了。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0" name="矩形 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83739" y="2696732"/>
            <a:ext cx="955933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6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、软件内部集成了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Maven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工具，以及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SVN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400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Git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 </a:t>
            </a:r>
            <a:r>
              <a:rPr lang="en-US" altLang="zh-CN" sz="1400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GitHub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更方便了开发者去工作。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04" y="3674663"/>
            <a:ext cx="4634780" cy="63666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450" y="3674663"/>
            <a:ext cx="4114286" cy="2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3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功能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7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代码提示上的智能：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ALT + Enter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。当代码上有红色小灯泡的时候，只需要按下这个快捷键，他会帮你修正代码。</a:t>
            </a:r>
            <a:endParaRPr lang="en-US" altLang="zh-CN" sz="1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     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同时这个快捷键还有自动提示的功能。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6146" name="Picture 2" descr="https://pic4.zhimg.com/349018e9e2b5e3e632aee8cd319bfb13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04" y="2028054"/>
            <a:ext cx="3343275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pic4.zhimg.com/487c86467e049c2e85bb5e0578c70c47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11" y="1651817"/>
            <a:ext cx="35528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pic3.zhimg.com/b903f0c0cb691ededb2c9e5473c40436_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04" y="3587522"/>
            <a:ext cx="54006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pic2.zhimg.com/1ab9132a015cc25649862c1b0b1f941d_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461" y="3581491"/>
            <a:ext cx="33432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pic2.zhimg.com/754580fb67d7462aa8189a554eec8645_b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04" y="5005223"/>
            <a:ext cx="5267325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pic2.zhimg.com/a1cc8711469afa7979acd24940e5b3b1_b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861" y="5022280"/>
            <a:ext cx="4333875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0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功能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8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智能提示功能：自动发现你的不必要的代码，如下图，他提示你，这是不必要的为空判断（一些提示会用黄色背景标示，需要鼠标放上去才有提示）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13314" name="Picture 2" descr="https://pic2.zhimg.com/71c7c9e5b6fa69fc09879a247ebdc35d_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157" y="2210778"/>
            <a:ext cx="54578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3551174"/>
            <a:ext cx="95593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9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、变量名的“模糊搜索”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13316" name="Picture 4" descr="https://pic1.zhimg.com/b977af528800da6f4a41973c3886b4d8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569" y="4306943"/>
            <a:ext cx="57150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8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功能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 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 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Debug 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功能：十分强大以及人性化设计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1026" name="Picture 2" descr="https://www.jetbrains.com/idea/img/screenshots/idea_overview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04" y="1933331"/>
            <a:ext cx="6374005" cy="44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752" y="3114989"/>
            <a:ext cx="4295984" cy="32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>
            <a:fillRect/>
          </a:stretch>
        </p:blipFill>
        <p:spPr>
          <a:xfrm rot="2700000">
            <a:off x="1203860" y="-2734017"/>
            <a:ext cx="5249840" cy="5214842"/>
          </a:xfrm>
          <a:prstGeom prst="rect">
            <a:avLst/>
          </a:prstGeom>
        </p:spPr>
      </p:pic>
      <p:sp>
        <p:nvSpPr>
          <p:cNvPr id="15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1531401" y="1204637"/>
            <a:ext cx="4594758" cy="7779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DFA117"/>
                </a:gs>
                <a:gs pos="0">
                  <a:srgbClr val="C99115">
                    <a:alpha val="0"/>
                  </a:srgbClr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634991" y="52253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-150" dirty="0">
                <a:solidFill>
                  <a:srgbClr val="DFA117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  <a:endParaRPr lang="zh-CN" altLang="en-US" sz="360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任意多边形 1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765892" y="3499718"/>
            <a:ext cx="770951" cy="16891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矩形 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514254" y="3322564"/>
            <a:ext cx="55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2800" dirty="0">
              <a:solidFill>
                <a:prstClr val="black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组合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2235823" y="3074886"/>
            <a:ext cx="3207223" cy="724732"/>
            <a:chOff x="6929721" y="1614779"/>
            <a:chExt cx="3080793" cy="724732"/>
          </a:xfrm>
        </p:grpSpPr>
        <p:sp>
          <p:nvSpPr>
            <p:cNvPr id="20" name="矩形 19"/>
            <p:cNvSpPr/>
            <p:nvPr/>
          </p:nvSpPr>
          <p:spPr>
            <a:xfrm>
              <a:off x="6938527" y="1614779"/>
              <a:ext cx="296268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 smtClean="0">
                  <a:solidFill>
                    <a:srgbClr val="DFA117"/>
                  </a:solidFill>
                  <a:latin typeface="Open Sans" panose="020B0606030504020204" pitchFamily="34" charset="0"/>
                  <a:ea typeface="Meiryo" panose="020B0604030504040204" pitchFamily="34" charset="-128"/>
                  <a:cs typeface="Open Sans" panose="020B0606030504020204" pitchFamily="34" charset="0"/>
                </a:rPr>
                <a:t>毛遂自荐</a:t>
              </a:r>
              <a:endParaRPr lang="zh-CN" altLang="en-US" sz="2000" dirty="0">
                <a:solidFill>
                  <a:srgbClr val="DFA117"/>
                </a:solidFill>
                <a:latin typeface="Open Sans" panose="020B0606030504020204" pitchFamily="34" charset="0"/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929721" y="2106497"/>
              <a:ext cx="308079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altLang="ko-KR" sz="9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IDEA </a:t>
              </a:r>
              <a:r>
                <a:rPr lang="zh-CN" altLang="en-US" sz="9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背景 简介</a:t>
              </a:r>
              <a:endParaRPr lang="en-US" altLang="ko-KR" sz="900" b="0" dirty="0">
                <a:solidFill>
                  <a:prstClr val="white">
                    <a:lumMod val="85000"/>
                  </a:prst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1775059" y="5153271"/>
            <a:ext cx="770951" cy="16891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矩形 2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523421" y="4976117"/>
            <a:ext cx="473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pc="-15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2800" dirty="0">
              <a:solidFill>
                <a:prstClr val="black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5" name="组合 2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2244990" y="4728439"/>
            <a:ext cx="3207223" cy="724732"/>
            <a:chOff x="6929721" y="1614779"/>
            <a:chExt cx="3080793" cy="724732"/>
          </a:xfrm>
        </p:grpSpPr>
        <p:sp>
          <p:nvSpPr>
            <p:cNvPr id="26" name="矩形 25"/>
            <p:cNvSpPr/>
            <p:nvPr/>
          </p:nvSpPr>
          <p:spPr>
            <a:xfrm>
              <a:off x="6938527" y="1614779"/>
              <a:ext cx="296268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 smtClean="0">
                  <a:solidFill>
                    <a:srgbClr val="DFA117"/>
                  </a:solidFill>
                  <a:latin typeface="Open Sans" panose="020B0606030504020204" pitchFamily="34" charset="0"/>
                  <a:ea typeface="Meiryo" panose="020B0604030504040204" pitchFamily="34" charset="-128"/>
                  <a:cs typeface="Open Sans" panose="020B0606030504020204" pitchFamily="34" charset="0"/>
                </a:rPr>
                <a:t>自命不凡</a:t>
              </a:r>
              <a:endParaRPr lang="zh-CN" altLang="en-US" sz="2000" dirty="0">
                <a:solidFill>
                  <a:srgbClr val="DFA117"/>
                </a:solidFill>
                <a:latin typeface="Open Sans" panose="020B0606030504020204" pitchFamily="34" charset="0"/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27" name="Rectangle 3"/>
            <p:cNvSpPr txBox="1">
              <a:spLocks noChangeArrowheads="1"/>
            </p:cNvSpPr>
            <p:nvPr/>
          </p:nvSpPr>
          <p:spPr bwMode="auto">
            <a:xfrm>
              <a:off x="6929721" y="2106497"/>
              <a:ext cx="308079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altLang="ko-KR" sz="9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IDEA </a:t>
              </a:r>
              <a:r>
                <a:rPr lang="zh-CN" altLang="en-US" sz="9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优点 与 特点</a:t>
              </a:r>
              <a:endParaRPr lang="en-US" altLang="ko-KR" sz="900" b="0" dirty="0">
                <a:solidFill>
                  <a:prstClr val="white">
                    <a:lumMod val="85000"/>
                  </a:prst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8" name="任意多边形 2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681360" y="3499718"/>
            <a:ext cx="770951" cy="16891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矩形 2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429722" y="3322564"/>
            <a:ext cx="473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pc="-15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2800" dirty="0">
              <a:solidFill>
                <a:prstClr val="black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0" name="组合 2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7151291" y="3074886"/>
            <a:ext cx="3207223" cy="724732"/>
            <a:chOff x="6929721" y="1614779"/>
            <a:chExt cx="3080793" cy="724732"/>
          </a:xfrm>
        </p:grpSpPr>
        <p:sp>
          <p:nvSpPr>
            <p:cNvPr id="31" name="矩形 30"/>
            <p:cNvSpPr/>
            <p:nvPr/>
          </p:nvSpPr>
          <p:spPr>
            <a:xfrm>
              <a:off x="6938527" y="1614779"/>
              <a:ext cx="296268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 smtClean="0">
                  <a:solidFill>
                    <a:srgbClr val="DFA117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初出茅庐</a:t>
              </a:r>
              <a:endParaRPr lang="zh-CN" altLang="en-US" sz="2000" dirty="0">
                <a:solidFill>
                  <a:srgbClr val="DFA117"/>
                </a:solidFill>
                <a:latin typeface="Open Sans" panose="020B0606030504020204" pitchFamily="34" charset="0"/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6929721" y="2106497"/>
              <a:ext cx="308079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en-US" altLang="ko-KR" sz="9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IDEA </a:t>
              </a:r>
              <a:r>
                <a:rPr lang="zh-CN" altLang="en-US" sz="9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安装 与 </a:t>
              </a:r>
              <a:r>
                <a:rPr lang="en-US" altLang="zh-CN" sz="9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PJ</a:t>
              </a:r>
              <a:endParaRPr lang="en-US" altLang="ko-KR" sz="900" b="0" dirty="0">
                <a:solidFill>
                  <a:prstClr val="white">
                    <a:lumMod val="85000"/>
                  </a:prst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3" name="任意多边形 3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6690527" y="5153271"/>
            <a:ext cx="770951" cy="168912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矩形 3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6438889" y="4976117"/>
            <a:ext cx="5565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2800" dirty="0">
              <a:solidFill>
                <a:prstClr val="black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组合 3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GrpSpPr/>
          <p:nvPr/>
        </p:nvGrpSpPr>
        <p:grpSpPr>
          <a:xfrm>
            <a:off x="7160458" y="4728439"/>
            <a:ext cx="3207223" cy="724732"/>
            <a:chOff x="6929721" y="1614779"/>
            <a:chExt cx="3080793" cy="724732"/>
          </a:xfrm>
        </p:grpSpPr>
        <p:sp>
          <p:nvSpPr>
            <p:cNvPr id="36" name="矩形 35"/>
            <p:cNvSpPr/>
            <p:nvPr/>
          </p:nvSpPr>
          <p:spPr>
            <a:xfrm>
              <a:off x="6938527" y="1614779"/>
              <a:ext cx="2962688" cy="640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000" dirty="0">
                  <a:solidFill>
                    <a:srgbClr val="DFA117"/>
                  </a:solidFill>
                  <a:latin typeface="Open Sans" panose="020B0606030504020204" pitchFamily="34" charset="0"/>
                  <a:ea typeface="Meiryo" panose="020B0604030504040204" pitchFamily="34" charset="-128"/>
                  <a:cs typeface="Open Sans" panose="020B0606030504020204" pitchFamily="34" charset="0"/>
                </a:rPr>
                <a:t>总结陈词</a:t>
              </a:r>
              <a:endParaRPr lang="zh-CN" altLang="en-US" sz="2000" dirty="0">
                <a:solidFill>
                  <a:srgbClr val="DFA117"/>
                </a:solidFill>
                <a:latin typeface="Open Sans" panose="020B0606030504020204" pitchFamily="34" charset="0"/>
                <a:ea typeface="Meiryo" panose="020B0604030504040204" pitchFamily="34" charset="-128"/>
                <a:cs typeface="Open Sans" panose="020B0606030504020204" pitchFamily="34" charset="0"/>
              </a:endParaRPr>
            </a:p>
          </p:txBody>
        </p:sp>
        <p:sp>
          <p:nvSpPr>
            <p:cNvPr id="37" name="Rectangle 3"/>
            <p:cNvSpPr txBox="1">
              <a:spLocks noChangeArrowheads="1"/>
            </p:cNvSpPr>
            <p:nvPr/>
          </p:nvSpPr>
          <p:spPr bwMode="auto">
            <a:xfrm>
              <a:off x="6929721" y="2106497"/>
              <a:ext cx="308079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/>
              <a:r>
                <a:rPr lang="zh-CN" altLang="en-US" sz="9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结束语 </a:t>
              </a:r>
              <a:r>
                <a:rPr lang="en-US" altLang="zh-CN" sz="900" b="0" dirty="0" smtClean="0">
                  <a:solidFill>
                    <a:prstClr val="white">
                      <a:lumMod val="85000"/>
                    </a:prstClr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Q&amp;A</a:t>
              </a:r>
              <a:endParaRPr lang="en-US" altLang="ko-KR" sz="900" b="0" dirty="0">
                <a:solidFill>
                  <a:prstClr val="white">
                    <a:lumMod val="85000"/>
                  </a:prst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2.29167E-6 0.053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2.29167E-6 -0.056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2.29167E-6 -0.0562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2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2.29167E-6 -0.0562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2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2.29167E-6 -0.0562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2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16" grpId="0" animBg="1"/>
      <p:bldP spid="16" grpId="1" animBg="1"/>
      <p:bldP spid="4" grpId="0"/>
      <p:bldP spid="23" grpId="0" animBg="1"/>
      <p:bldP spid="23" grpId="1" animBg="1"/>
      <p:bldP spid="24" grpId="0"/>
      <p:bldP spid="28" grpId="0" animBg="1"/>
      <p:bldP spid="28" grpId="1" animBg="1"/>
      <p:bldP spid="29" grpId="0"/>
      <p:bldP spid="33" grpId="0" animBg="1"/>
      <p:bldP spid="33" grpId="1" animBg="1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功能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11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、代码重构功能：很重要的一个功能，用好了可以提高很多开发效率</a:t>
            </a:r>
            <a:endParaRPr lang="en-US" altLang="zh-CN" sz="1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一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个介绍比较详细的网站，分享给大家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http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://m.blog.csdn.net/xia215266092/article/details/50608606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050" name="Picture 2" descr="https://raw.githubusercontent.com/LiushuiXiaoxia/AndroidStudioRefactor/master/2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6" y="1895244"/>
            <a:ext cx="5945570" cy="319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LiushuiXiaoxia/AndroidStudioRefactor/master/22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07" y="1908213"/>
            <a:ext cx="5921428" cy="318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aw.githubusercontent.com/LiushuiXiaoxia/AndroidStudioRefactor/master/17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66" y="1908213"/>
            <a:ext cx="5921428" cy="318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如何使用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1" y="3378774"/>
            <a:ext cx="5243163" cy="320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改变签名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507" y="3391084"/>
            <a:ext cx="5785009" cy="319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raw.githubusercontent.com/LiushuiXiaoxia/AndroidStudioRefactor/master/9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866" y="3391084"/>
            <a:ext cx="5555071" cy="318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7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>
            <a:fillRect/>
          </a:stretch>
        </p:blipFill>
        <p:spPr>
          <a:xfrm>
            <a:off x="1406024" y="2008855"/>
            <a:ext cx="2778700" cy="2760176"/>
          </a:xfrm>
          <a:prstGeom prst="rect">
            <a:avLst/>
          </a:prstGeom>
        </p:spPr>
      </p:pic>
      <p:sp>
        <p:nvSpPr>
          <p:cNvPr id="7" name="矩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124424" y="2804202"/>
            <a:ext cx="12234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-150" dirty="0" smtClean="0">
                <a:solidFill>
                  <a:srgbClr val="C99115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panose="020B0604030504040204" pitchFamily="34" charset="-128"/>
              </a:rPr>
              <a:t>04</a:t>
            </a:r>
            <a:endParaRPr lang="zh-CN" altLang="en-US" sz="6600" dirty="0">
              <a:solidFill>
                <a:srgbClr val="C99115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矩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570690" y="2727258"/>
            <a:ext cx="612960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zh-CN" altLang="en-US" sz="44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总结陈词</a:t>
            </a:r>
            <a:endParaRPr lang="zh-CN" altLang="en-US" sz="44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604294" y="3496699"/>
            <a:ext cx="6623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This chapter introduces 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The difference between the IDEA and the eclipse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3199947" y="1660488"/>
            <a:ext cx="1969554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2312378" y="5575224"/>
            <a:ext cx="1085482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2189449" y="1210245"/>
            <a:ext cx="708505" cy="9336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456189" y="3937942"/>
            <a:ext cx="1375336" cy="569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4638687" y="4892932"/>
            <a:ext cx="594218" cy="11647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5339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3.7037E-6 L -1.875E-6 -0.0173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6 0.00023 L 3.125E-6 -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092 0.100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6 L -0.00013 -0.1349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026 -0.077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88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7.40741E-7 L 0.00065 -0.1078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3.7037E-7 L 8.33333E-7 0.1557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25E-6 -7.40741E-7 L 1.25E-6 -0.0173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5" grpId="1"/>
      <p:bldP spid="2" grpId="0"/>
      <p:bldP spid="2" grpId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14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IntelliJ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IDEA 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比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 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强那么多，为什么市场份额连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 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的一成都不到？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895244"/>
            <a:ext cx="9559332" cy="2829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      可能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你会觉得问题的答案是：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收费，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免费。。。可是，</a:t>
            </a:r>
            <a:r>
              <a:rPr lang="en-US" altLang="zh-CN" sz="12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MyEclipse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也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收费用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的人不也牛毛多，</a:t>
            </a:r>
            <a:r>
              <a:rPr lang="en-US" altLang="zh-CN" sz="12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NetBeans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也免费，用的人也不见得多。所以问题的关键不在于收费还是免费，要从历史中找原因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</a:t>
            </a:r>
            <a:endParaRPr lang="en-US" altLang="zh-CN" sz="1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    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开源是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2001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年，在此之前，世界还是</a:t>
            </a:r>
            <a:r>
              <a:rPr lang="en-US" altLang="zh-CN" sz="12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JBuilder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的天下，当时，</a:t>
            </a:r>
            <a:r>
              <a:rPr lang="en-US" altLang="zh-CN" sz="12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JBuilder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的封闭、昂贵与对硬件要求越来越高已经引起了许多开发者的不满，免费、灵活、开源、轻量级的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显然更对开发者的胃口。同时，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从一开始就获得了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IBM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强大的支持（毕竟以前就是自家人），再加上第三方插件的策略，这使得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从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2001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到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2003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年之间经历了一次传奇的跨越式发展，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2004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年发布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 3.0 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时，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已经成为一个非常优秀，并且有众多插件支持的开发工具，一举超越了</a:t>
            </a:r>
            <a:r>
              <a:rPr lang="en-US" altLang="zh-CN" sz="12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JBuilder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 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在那个时候，显然还不足以让大家认为“比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好得多”，其第一个版本发布于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2002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年，开始并不支持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J2EE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Web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开发，也不支持插件，到他成长为一款真正优秀的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已经是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坐稳江山以后的事情了。虽然我非常同意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要比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好用得多，我个人也是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的忠实用户，但是目前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依然可以算是一款优秀的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，免费与历史积累使他产生了巨大的惯性，你如果是一个新手，你去买本书来学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java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，十有八九，书上就会采用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来做开发，那么你可能更习惯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，也就是顺理成章的事情了。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04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</a:t>
            </a:r>
            <a:r>
              <a:rPr lang="en-US" altLang="zh-CN" sz="2000" spc="-150" dirty="0" smtClean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IDEA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使用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给我最大的感受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849525"/>
            <a:ext cx="9559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无论从前端开发到后端开发给我最大的感受就是，不卡了。无论运行什么都是很顺畅。</a:t>
            </a:r>
            <a:endParaRPr lang="en-US" altLang="zh-CN" sz="1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前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后端智能提醒，只能代码完成等功能真的是比较人性化。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0" name="矩形 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2836127"/>
            <a:ext cx="95593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能否适用于官渡项目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3553809"/>
            <a:ext cx="9559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本人使用一年此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，经历过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CRMSWX,OA,RTMS,DRAP,DAS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可以完全适用，没有任何问题。</a:t>
            </a:r>
            <a:endParaRPr lang="en-US" altLang="zh-CN" sz="12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不仅如此，平时在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clone </a:t>
            </a:r>
            <a:r>
              <a:rPr lang="en-US" altLang="zh-CN" sz="1200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github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上的项目也是完美点亮。</a:t>
            </a:r>
            <a:r>
              <a:rPr lang="en-US" altLang="zh-CN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0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2000" spc="-15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参考资料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5593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1.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推荐一个非常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Nice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的博主：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https://github.com/judasn/IntelliJ-IDEA-Tutorial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1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  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整理资料以及文档写的都很棒，当时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Eclipse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转到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IDEA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就是看了他的教程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</a:p>
        </p:txBody>
      </p:sp>
      <p:sp>
        <p:nvSpPr>
          <p:cNvPr id="9" name="矩形 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2210778"/>
            <a:ext cx="95593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2.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还有我收藏的一个教学视频，讲的很全面：链接：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http://pan.baidu.com/s/1jHDGK0e 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密码：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0gy0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9679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>
            <a:fillRect/>
          </a:stretch>
        </p:blipFill>
        <p:spPr>
          <a:xfrm>
            <a:off x="3632859" y="1104110"/>
            <a:ext cx="4926281" cy="4893441"/>
          </a:xfrm>
          <a:prstGeom prst="rect">
            <a:avLst/>
          </a:prstGeom>
        </p:spPr>
      </p:pic>
      <p:sp>
        <p:nvSpPr>
          <p:cNvPr id="15" name="文本框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 txBox="1"/>
          <p:nvPr/>
        </p:nvSpPr>
        <p:spPr>
          <a:xfrm>
            <a:off x="2114217" y="2889110"/>
            <a:ext cx="7963564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8000" spc="-150" dirty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MANY THANKS</a:t>
            </a:r>
            <a:endParaRPr lang="zh-CN" altLang="en-US" sz="80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>
            <a:off x="444722" y="2190637"/>
            <a:ext cx="1844087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9890985" y="3467961"/>
            <a:ext cx="1844087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1129879" y="5613774"/>
            <a:ext cx="738134" cy="464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8511647" y="2355442"/>
            <a:ext cx="738134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任意多边形 2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0800000" flipV="1">
            <a:off x="2412473" y="4440115"/>
            <a:ext cx="1096722" cy="464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任意多边形 2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8855995" y="5354644"/>
            <a:ext cx="738134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4" name="矩形 3"/>
          <p:cNvSpPr/>
          <p:nvPr/>
        </p:nvSpPr>
        <p:spPr>
          <a:xfrm>
            <a:off x="4380626" y="6116168"/>
            <a:ext cx="3430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spc="-150" dirty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master of the tool, not a slave to the tool</a:t>
            </a:r>
            <a:endParaRPr lang="zh-CN" altLang="en-US" sz="20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23078 L 4.16667E-6 -4.07407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52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23932 -4.44444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4.44444E-6 L 0.16002 -4.44444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7.40741E-7 L 0.28372 7.40741E-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8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-0.22982 2.96296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58333E-6 7.40741E-7 L -0.1168 7.40741E-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2.22222E-6 L -0.12812 2.22222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6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>
            <a:fillRect/>
          </a:stretch>
        </p:blipFill>
        <p:spPr>
          <a:xfrm>
            <a:off x="1406024" y="2008855"/>
            <a:ext cx="2778700" cy="2760176"/>
          </a:xfrm>
          <a:prstGeom prst="rect">
            <a:avLst/>
          </a:prstGeom>
        </p:spPr>
      </p:pic>
      <p:sp>
        <p:nvSpPr>
          <p:cNvPr id="7" name="矩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124424" y="2804202"/>
            <a:ext cx="12234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-150" dirty="0">
                <a:solidFill>
                  <a:srgbClr val="C99115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panose="020B0604030504040204" pitchFamily="34" charset="-128"/>
              </a:rPr>
              <a:t>01</a:t>
            </a:r>
            <a:endParaRPr lang="zh-CN" altLang="en-US" sz="6600" dirty="0">
              <a:solidFill>
                <a:srgbClr val="C99115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矩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570690" y="2727258"/>
            <a:ext cx="612960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zh-CN" altLang="en-US" sz="4400" spc="-150" dirty="0" smtClean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毛  遂  自  荐</a:t>
            </a:r>
            <a:endParaRPr lang="zh-CN" altLang="en-US" sz="4400" spc="-150" dirty="0">
              <a:gradFill>
                <a:gsLst>
                  <a:gs pos="0">
                    <a:srgbClr val="DFA117"/>
                  </a:gs>
                  <a:gs pos="100000">
                    <a:srgbClr val="AE4638"/>
                  </a:gs>
                </a:gsLst>
                <a:lin ang="0" scaled="0"/>
              </a:gra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604294" y="3496699"/>
            <a:ext cx="6623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This chapter will introduce the IDEA of introduction, important version history, and the difference between the Ultimate edition and </a:t>
            </a:r>
            <a:r>
              <a:rPr lang="en-US" altLang="zh-CN" sz="1600" dirty="0" smtClean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Community edition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3199947" y="1660488"/>
            <a:ext cx="1969554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2312378" y="5575224"/>
            <a:ext cx="1085482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2189449" y="1210245"/>
            <a:ext cx="708505" cy="9336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456189" y="3937942"/>
            <a:ext cx="1375336" cy="569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4638687" y="4892932"/>
            <a:ext cx="594218" cy="11647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3.7037E-6 L -1.875E-6 -0.0173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6 0.00023 L 3.125E-6 -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092 0.100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6 L -0.00013 -0.1349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026 -0.077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88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7.40741E-7 L 0.00065 -0.1078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3.7037E-7 L 8.33333E-7 0.1557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25E-6 3.7037E-6 L 1.25E-6 -0.0173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5" grpId="1"/>
      <p:bldP spid="2" grpId="0"/>
      <p:bldP spid="2" grpId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介绍</a:t>
            </a: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六边形 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575308" y="2338225"/>
            <a:ext cx="3248482" cy="2800416"/>
          </a:xfrm>
          <a:prstGeom prst="hexagon">
            <a:avLst>
              <a:gd name="adj" fmla="val 29545"/>
              <a:gd name="vf" fmla="val 11547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9667832" flipV="1">
            <a:off x="1437612" y="2199314"/>
            <a:ext cx="2051202" cy="12959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9000000" flipV="1">
            <a:off x="2867162" y="5193196"/>
            <a:ext cx="2051202" cy="129595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575308" y="5660256"/>
            <a:ext cx="5163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i-FI" altLang="zh-CN" sz="1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IntelliJ IDEA </a:t>
            </a:r>
            <a:r>
              <a:rPr lang="zh-CN" altLang="fi-FI" sz="1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官网：</a:t>
            </a:r>
            <a:r>
              <a:rPr lang="fi-FI" altLang="zh-CN" sz="1400" dirty="0">
                <a:solidFill>
                  <a:prstClr val="whit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https://www.jetbrains.com/idea/</a:t>
            </a:r>
            <a:endParaRPr lang="en-US" altLang="zh-CN" sz="14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11" name="矩形 1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858543" y="2092708"/>
            <a:ext cx="5163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i-FI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IntelliJ IDEA 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在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2015 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年 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06 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月官网主页是这样介绍自己的：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2" name="矩形 1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858543" y="2614324"/>
            <a:ext cx="51632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prstClr val="white"/>
                </a:solidFill>
                <a:latin typeface="Corbel" panose="020B05030202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Excel at enterprise, mobile and web development with Java, Scala and Groovy, with all the latest modern technologies and frameworks available out of the box.</a:t>
            </a: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858543" y="3566827"/>
            <a:ext cx="51632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IntelliJ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IDEA 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对自己的定义是很清晰的，对于新人来讲可能还不太理解，可能还会有误会，认为它博而不精，但是对于老用户来讲应该是非常认可上面这句话的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矩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858543" y="4519330"/>
            <a:ext cx="51632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如果用一句话来形容 </a:t>
            </a:r>
            <a:r>
              <a:rPr lang="en-US" altLang="zh-CN" sz="1400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IntelliJ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IDEA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，我会说：</a:t>
            </a:r>
            <a:r>
              <a:rPr lang="en-US" altLang="zh-CN" sz="1400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IntelliJ</a:t>
            </a:r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IDEA </a:t>
            </a: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是目前所有 </a:t>
            </a:r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 </a:t>
            </a: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中最具备沉浸式的 </a:t>
            </a:r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IDE</a:t>
            </a: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，没有之一。</a:t>
            </a:r>
            <a:endParaRPr lang="en-US" altLang="zh-CN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10222 -0.1162 L -3.33333E-6 -2.59259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58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2213 0.12639 L -8.33333E-7 3.33333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-631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4" grpId="0" animBg="1"/>
      <p:bldP spid="6" grpId="0" animBg="1"/>
      <p:bldP spid="6" grpId="1" animBg="1"/>
      <p:bldP spid="8" grpId="0" animBg="1"/>
      <p:bldP spid="8" grpId="1" animBg="1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介绍</a:t>
            </a: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69" y="2233155"/>
            <a:ext cx="8019048" cy="27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介绍</a:t>
            </a: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pic>
        <p:nvPicPr>
          <p:cNvPr id="1026" name="Picture 2" descr="https://www.jetbrains.com/idea/img/screenshots/idea_overview_5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830" y="1064319"/>
            <a:ext cx="7305153" cy="510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7" t="24035" r="23801" b="23685"/>
          <a:stretch>
            <a:fillRect/>
          </a:stretch>
        </p:blipFill>
        <p:spPr>
          <a:xfrm>
            <a:off x="1406024" y="2008855"/>
            <a:ext cx="2778700" cy="2760176"/>
          </a:xfrm>
          <a:prstGeom prst="rect">
            <a:avLst/>
          </a:prstGeom>
        </p:spPr>
      </p:pic>
      <p:sp>
        <p:nvSpPr>
          <p:cNvPr id="7" name="矩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2124424" y="2804202"/>
            <a:ext cx="122341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spc="-150" dirty="0" smtClean="0">
                <a:solidFill>
                  <a:srgbClr val="C99115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 UI" panose="020B0604030504040204" pitchFamily="34" charset="-128"/>
              </a:rPr>
              <a:t>02</a:t>
            </a:r>
            <a:endParaRPr lang="zh-CN" altLang="en-US" sz="6600" dirty="0">
              <a:solidFill>
                <a:srgbClr val="C99115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矩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570690" y="2727258"/>
            <a:ext cx="612960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zh-CN" altLang="en-US" sz="4400" spc="-150" dirty="0">
                <a:gradFill>
                  <a:gsLst>
                    <a:gs pos="0">
                      <a:srgbClr val="DFA117"/>
                    </a:gs>
                    <a:gs pos="100000">
                      <a:srgbClr val="AE4638"/>
                    </a:gs>
                  </a:gsLst>
                  <a:lin ang="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初出茅庐</a:t>
            </a:r>
          </a:p>
        </p:txBody>
      </p:sp>
      <p:sp>
        <p:nvSpPr>
          <p:cNvPr id="2" name="矩形 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4604294" y="3496699"/>
            <a:ext cx="6623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This chapter introduces the IDEA of the installation process </a:t>
            </a:r>
            <a:r>
              <a:rPr lang="en-US" altLang="zh-CN" sz="1600" dirty="0" smtClean="0">
                <a:solidFill>
                  <a:prstClr val="white">
                    <a:lumMod val="85000"/>
                  </a:prstClr>
                </a:solidFill>
                <a:ea typeface="Roboto" panose="02000000000000000000" pitchFamily="2" charset="0"/>
                <a:cs typeface="Helvetica" panose="020B0604020202020204" pitchFamily="34" charset="0"/>
              </a:rPr>
              <a:t>and break method</a:t>
            </a:r>
            <a:endParaRPr lang="zh-CN" altLang="en-US" sz="1600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7" name="任意多边形 1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3199947" y="1660488"/>
            <a:ext cx="1969554" cy="0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任意多边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2312378" y="5575224"/>
            <a:ext cx="1085482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任意多边形 19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>
            <a:off x="2189449" y="1210245"/>
            <a:ext cx="708505" cy="9336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任意多边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456189" y="3937942"/>
            <a:ext cx="1375336" cy="569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任意多边形 21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>
            <a:off x="4638687" y="4892932"/>
            <a:ext cx="594218" cy="11647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346470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3.7037E-6 L -1.875E-6 -0.0173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6 0.00023 L 3.125E-6 -1.48148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-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0.00092 0.1009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6 L -0.00013 -0.1349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-0.00026 -0.0775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88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556E-17 -7.40741E-7 L 0.00065 -0.1078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3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3.7037E-7 L 8.33333E-7 0.1557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7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4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25E-6 -7.40741E-7 L 1.25E-6 -0.0173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5" grpId="1"/>
      <p:bldP spid="2" grpId="0"/>
      <p:bldP spid="2" grpId="1"/>
      <p:bldP spid="17" grpId="0" animBg="1"/>
      <p:bldP spid="17" grpId="1" animBg="1"/>
      <p:bldP spid="17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安装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72308" y="1230804"/>
            <a:ext cx="51632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1.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前往官网去下载（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https://www.jetbrains.com/idea/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）</a:t>
            </a:r>
            <a:endParaRPr lang="en-US" altLang="zh-CN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30" y="1977813"/>
            <a:ext cx="7398628" cy="403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382761" y="345743"/>
            <a:ext cx="262879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2000" spc="-150" dirty="0" err="1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IntelliJ</a:t>
            </a:r>
            <a:r>
              <a:rPr lang="en-US" altLang="zh-CN" sz="2000" spc="-150" dirty="0">
                <a:solidFill>
                  <a:srgbClr val="DFA117"/>
                </a:solidFill>
                <a:latin typeface="Nirmala UI" panose="020B0502040204020203" pitchFamily="34" charset="0"/>
                <a:ea typeface="Open Sans" panose="020B0606030504020204" pitchFamily="34" charset="0"/>
                <a:cs typeface="Nirmala UI" panose="020B0502040204020203" pitchFamily="34" charset="0"/>
              </a:rPr>
              <a:t> IDEA </a:t>
            </a:r>
            <a:r>
              <a:rPr lang="zh-CN" altLang="en-US" sz="2000" spc="-150" dirty="0" smtClean="0">
                <a:solidFill>
                  <a:srgbClr val="DFA11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安装</a:t>
            </a:r>
            <a:endParaRPr lang="zh-CN" altLang="en-US" sz="2000" spc="-150" dirty="0">
              <a:solidFill>
                <a:srgbClr val="DFA11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任意多边形 6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606872" y="745853"/>
            <a:ext cx="2272806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>
            <a:gradFill>
              <a:gsLst>
                <a:gs pos="0">
                  <a:srgbClr val="C99115"/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e7d195523061f1c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</a:t>
            </a:r>
            <a:endParaRPr lang="zh-CN" altLang="en-US" sz="100"/>
          </a:p>
        </p:txBody>
      </p:sp>
      <p:sp>
        <p:nvSpPr>
          <p:cNvPr id="8" name="矩形 7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192404" y="1131843"/>
            <a:ext cx="9087059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2.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选择</a:t>
            </a:r>
            <a:r>
              <a:rPr lang="en-US" altLang="zh-CN" sz="1400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Uitimate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版本，对应系统版本点击下载，其中：</a:t>
            </a:r>
            <a:endParaRPr lang="en-US" altLang="zh-CN" sz="1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  <a:r>
              <a:rPr lang="en-US" altLang="zh-CN" sz="1400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Uitimate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版本：是企业版本，适用于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Web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开发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者，移动开发者（收费）</a:t>
            </a:r>
            <a:endParaRPr lang="en-US" altLang="zh-CN" sz="1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Community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版本：是社区版本，适用于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JSE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开发，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Android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开发，</a:t>
            </a:r>
            <a:r>
              <a:rPr lang="en-US" altLang="zh-CN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Groovy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开发</a:t>
            </a:r>
            <a:endParaRPr lang="en-US" altLang="zh-CN" sz="1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algn="just"/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557" y="2409116"/>
            <a:ext cx="6655047" cy="410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6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36 2.96296E-6 L 1.25E-6 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8 3.7037E-7 L -2.70833E-6 3.7037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 animBg="1"/>
      <p:bldP spid="7" grpId="1" animBg="1"/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1365</Words>
  <Application>Microsoft Office PowerPoint</Application>
  <PresentationFormat>宽屏</PresentationFormat>
  <Paragraphs>129</Paragraphs>
  <Slides>25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Meiryo</vt:lpstr>
      <vt:lpstr>Meiryo UI</vt:lpstr>
      <vt:lpstr>Microsoft YaHei UI</vt:lpstr>
      <vt:lpstr>Open Sans</vt:lpstr>
      <vt:lpstr>Roboto</vt:lpstr>
      <vt:lpstr>华文楷体</vt:lpstr>
      <vt:lpstr>宋体</vt:lpstr>
      <vt:lpstr>微软雅黑</vt:lpstr>
      <vt:lpstr>Arial</vt:lpstr>
      <vt:lpstr>Calibri</vt:lpstr>
      <vt:lpstr>Calibri Light</vt:lpstr>
      <vt:lpstr>Corbel</vt:lpstr>
      <vt:lpstr>Helvetica</vt:lpstr>
      <vt:lpstr>Nirmala UI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崔博文</dc:creator>
  <dc:description>©PPTSTORE 版权所有</dc:description>
  <cp:lastModifiedBy>崔博文</cp:lastModifiedBy>
  <cp:revision>63</cp:revision>
  <dcterms:created xsi:type="dcterms:W3CDTF">2016-10-27T16:23:00Z</dcterms:created>
  <dcterms:modified xsi:type="dcterms:W3CDTF">2017-08-06T05:57:29Z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